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3"/>
    <p:sldId id="283" r:id="rId24"/>
    <p:sldId id="284" r:id="rId25"/>
    <p:sldId id="285" r:id="rId26"/>
    <p:sldId id="313" r:id="rId27"/>
    <p:sldId id="312" r:id="rId28"/>
    <p:sldId id="286" r:id="rId29"/>
    <p:sldId id="287" r:id="rId30"/>
    <p:sldId id="289" r:id="rId31"/>
    <p:sldId id="290" r:id="rId32"/>
    <p:sldId id="288" r:id="rId33"/>
    <p:sldId id="291" r:id="rId34"/>
    <p:sldId id="292" r:id="rId35"/>
    <p:sldId id="293" r:id="rId36"/>
    <p:sldId id="294" r:id="rId37"/>
    <p:sldId id="295" r:id="rId38"/>
    <p:sldId id="268" r:id="rId39"/>
    <p:sldId id="296" r:id="rId40"/>
    <p:sldId id="297" r:id="rId41"/>
    <p:sldId id="298" r:id="rId42"/>
    <p:sldId id="299" r:id="rId43"/>
    <p:sldId id="265" r:id="rId44"/>
    <p:sldId id="300" r:id="rId45"/>
    <p:sldId id="301" r:id="rId46"/>
    <p:sldId id="307" r:id="rId47"/>
    <p:sldId id="302" r:id="rId48"/>
    <p:sldId id="311" r:id="rId49"/>
    <p:sldId id="261"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9.GIF"/><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hyperlink" Target="https://hevodata.com/learn/tableau-group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hyperlink" Target="https://pulse.itvedant.com/index.php/topic/preview-subtopic-content?subtopic_id=19045&amp;course_id=214&amp;preview=on"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265" y="311785"/>
            <a:ext cx="11475085" cy="2061210"/>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sz="2400" b="1" dirty="0"/>
              <a:t>Definition</a:t>
            </a:r>
            <a:r>
              <a:rPr lang="en-US" sz="2400" dirty="0"/>
              <a:t>: Allows you to join tables from different databases within the same Tableau workbook.</a:t>
            </a:r>
            <a:endParaRPr lang="en-US" sz="2400" dirty="0"/>
          </a:p>
          <a:p>
            <a:pPr>
              <a:buFont typeface="Arial" panose="020B0604020202020204" pitchFamily="34" charset="0"/>
              <a:buChar char="•"/>
            </a:pPr>
            <a:r>
              <a:rPr lang="en-US" sz="2400" b="1" dirty="0"/>
              <a:t>Process</a:t>
            </a:r>
            <a:r>
              <a:rPr lang="en-US" sz="2400" dirty="0"/>
              <a:t>: In the Data pane, select a second data source and drag a table to the first data source, allowing you to define join conditions.</a:t>
            </a:r>
            <a:endParaRPr lang="en-US" sz="2400"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97024" y="692509"/>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83715" y="992505"/>
            <a:ext cx="6142355" cy="4847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193675"/>
            <a:ext cx="8153400" cy="4500245"/>
          </a:xfrm>
          <a:prstGeom prst="rect">
            <a:avLst/>
          </a:prstGeom>
        </p:spPr>
        <p:txBody>
          <a:bodyPr wrap="square">
            <a:spAutoFit/>
          </a:bodyPr>
          <a:p>
            <a:pPr marL="0" indent="0">
              <a:spcBef>
                <a:spcPts val="500"/>
              </a:spcBef>
              <a:spcAft>
                <a:spcPts val="1000"/>
              </a:spcAft>
            </a:pPr>
            <a:r>
              <a:rPr sz="1600" b="0" i="0">
                <a:solidFill>
                  <a:srgbClr val="001D35"/>
                </a:solidFill>
                <a:latin typeface="Google Sans"/>
                <a:ea typeface="Google Sans"/>
              </a:rPr>
              <a:t>1. Extract Filters: Applied when creating an extract from a data source, these filters remove data that is not needed for the analysis, improving performance.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2. Data Source Filters: These filters are applied at the data source level and are used to restrict the data that is brought into Tableau before any other filters are applied.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3. Context Filters: These filters are applied to the data table before any other filters, effectively defining a subset of data for the analysis.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4. Dimension Filters: These filters allow you to select or exclude specific values within a dimension (e.g., regions, categories).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5. Measure Filters: These filters are used to filter based on the values of measures (e.g., sales, profit).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6. Table Calculation Filters: These filters are applied after all other filters and allow you to filter data based on the results of table calculations.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4793615" y="5826760"/>
            <a:ext cx="7397750" cy="36830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7769225" y="2508250"/>
            <a:ext cx="3533140" cy="1076325"/>
          </a:xfrm>
          <a:prstGeom prst="rect">
            <a:avLst/>
          </a:prstGeom>
        </p:spPr>
        <p:txBody>
          <a:bodyPr wrap="square">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28239</Words>
  <Application>WPS Presentation</Application>
  <PresentationFormat>Widescreen</PresentationFormat>
  <Paragraphs>624</Paragraphs>
  <Slides>48</Slides>
  <Notes>3</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48</vt:i4>
      </vt:variant>
    </vt:vector>
  </HeadingPairs>
  <TitlesOfParts>
    <vt:vector size="76"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Google Sans</vt:lpstr>
      <vt:lpstr>Merriweather</vt:lpstr>
      <vt:lpstr>BentonSans-Regular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193</cp:revision>
  <dcterms:created xsi:type="dcterms:W3CDTF">2024-09-27T12:48:00Z</dcterms:created>
  <dcterms:modified xsi:type="dcterms:W3CDTF">2025-11-07T10:55:03Z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1033-12.2.0.23131</vt:lpwstr>
  </property>
</Properties>
</file>